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0" r:id="rId2"/>
    <p:sldId id="263" r:id="rId3"/>
    <p:sldId id="261" r:id="rId4"/>
    <p:sldId id="264" r:id="rId5"/>
    <p:sldId id="265" r:id="rId6"/>
    <p:sldId id="266" r:id="rId7"/>
    <p:sldId id="267" r:id="rId8"/>
    <p:sldId id="257" r:id="rId9"/>
  </p:sldIdLst>
  <p:sldSz cx="10691813" cy="7559675"/>
  <p:notesSz cx="6858000" cy="9144000"/>
  <p:defaultTextStyle>
    <a:defPPr>
      <a:defRPr lang="ru-RU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07AFD3"/>
    <a:srgbClr val="4C73BD"/>
    <a:srgbClr val="597585"/>
    <a:srgbClr val="D33500"/>
    <a:srgbClr val="058CA7"/>
    <a:srgbClr val="06A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-990" y="-696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33409-E340-42B0-91F3-3C06AE8648FA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9F3DB-E3DD-4F46-BC12-994E33676A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9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9F3DB-E3DD-4F46-BC12-994E33676A0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09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20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424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6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62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10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36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7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34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3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14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2D050"/>
            </a:gs>
            <a:gs pos="0">
              <a:srgbClr val="07AFD3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BE90D-B43E-46AE-8E30-6BB5269F5331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9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l="17935" r="43135" b="8915"/>
          <a:stretch/>
        </p:blipFill>
        <p:spPr>
          <a:xfrm>
            <a:off x="6673024" y="243546"/>
            <a:ext cx="3715048" cy="5617777"/>
          </a:xfrm>
          <a:prstGeom prst="roundRect">
            <a:avLst>
              <a:gd name="adj" fmla="val 9575"/>
            </a:avLst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6552" y="848421"/>
            <a:ext cx="5148370" cy="4154984"/>
            <a:chOff x="-225819" y="90784"/>
            <a:chExt cx="5148370" cy="4154984"/>
          </a:xfrm>
        </p:grpSpPr>
        <p:sp>
          <p:nvSpPr>
            <p:cNvPr id="9" name="TextBox 8"/>
            <p:cNvSpPr txBox="1"/>
            <p:nvPr/>
          </p:nvSpPr>
          <p:spPr>
            <a:xfrm>
              <a:off x="-225819" y="90784"/>
              <a:ext cx="1915909" cy="4154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400" b="1" dirty="0" smtClean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7</a:t>
              </a:r>
              <a:endParaRPr lang="ru-RU" sz="26400" b="1" dirty="0">
                <a:solidFill>
                  <a:schemeClr val="bg1"/>
                </a:solidFill>
                <a:latin typeface="Franklin Gothic Medium Cond" panose="020B06060304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30724" y="852563"/>
              <a:ext cx="294343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ШАГОВ</a:t>
              </a:r>
              <a:endParaRPr lang="ru-RU" sz="6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98890" y="1692202"/>
              <a:ext cx="34236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ЛЕТНЕЙ ОЗДОРОВИТЕЛЬНОЙ КАМПАНИИ </a:t>
              </a:r>
            </a:p>
            <a:p>
              <a:r>
                <a:rPr lang="ru-RU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2022 ГОДА</a:t>
              </a:r>
            </a:p>
          </p:txBody>
        </p:sp>
      </p:grpSp>
      <p:cxnSp>
        <p:nvCxnSpPr>
          <p:cNvPr id="18" name="Прямая соединительная линия 17"/>
          <p:cNvCxnSpPr/>
          <p:nvPr/>
        </p:nvCxnSpPr>
        <p:spPr>
          <a:xfrm>
            <a:off x="10811972" y="786064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735544" y="2691939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/>
          <p:cNvGrpSpPr/>
          <p:nvPr/>
        </p:nvGrpSpPr>
        <p:grpSpPr>
          <a:xfrm>
            <a:off x="465561" y="6011793"/>
            <a:ext cx="2693653" cy="1294295"/>
            <a:chOff x="199910" y="1562796"/>
            <a:chExt cx="2693653" cy="1294295"/>
          </a:xfrm>
        </p:grpSpPr>
        <p:sp>
          <p:nvSpPr>
            <p:cNvPr id="14" name="TextBox 13"/>
            <p:cNvSpPr txBox="1"/>
            <p:nvPr/>
          </p:nvSpPr>
          <p:spPr>
            <a:xfrm>
              <a:off x="199911" y="1732073"/>
              <a:ext cx="17636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33 000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9910" y="1562796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1136" y="2333871"/>
              <a:ext cx="26924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ОРГАНИЗАЦИЙ ОТДЫХА ДЕТЕЙ И ИХ ОЗДОРОВЛЕНИЯ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420942" y="5995168"/>
            <a:ext cx="3619467" cy="1538081"/>
            <a:chOff x="199910" y="2499377"/>
            <a:chExt cx="2692427" cy="1538081"/>
          </a:xfrm>
        </p:grpSpPr>
        <p:sp>
          <p:nvSpPr>
            <p:cNvPr id="20" name="TextBox 19"/>
            <p:cNvSpPr txBox="1"/>
            <p:nvPr/>
          </p:nvSpPr>
          <p:spPr>
            <a:xfrm>
              <a:off x="199911" y="2668654"/>
              <a:ext cx="14766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2 000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9910" y="2499377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9910" y="3298794"/>
              <a:ext cx="26924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СТАЦИОНАРНЫХ ОРГАНИЗАЦИЙ ОТДЫХА ДЕТЕЙ И ИХ ОЗДОРОВЛЕНИЯ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135887" y="6011793"/>
            <a:ext cx="3078087" cy="1328962"/>
            <a:chOff x="199910" y="3376898"/>
            <a:chExt cx="3078087" cy="1328962"/>
          </a:xfrm>
        </p:grpSpPr>
        <p:sp>
          <p:nvSpPr>
            <p:cNvPr id="23" name="TextBox 22"/>
            <p:cNvSpPr txBox="1"/>
            <p:nvPr/>
          </p:nvSpPr>
          <p:spPr>
            <a:xfrm>
              <a:off x="199910" y="3525951"/>
              <a:ext cx="1604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5</a:t>
              </a:r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млн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9910" y="3376898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9910" y="4182640"/>
              <a:ext cx="3078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ДЕТЕЙ ОХВАЧЕННЫХ ОТДЫХОМ И ОЗДОРОВЛЕНИЕМ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50617" y="4324919"/>
            <a:ext cx="6063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 smtClean="0">
                <a:solidFill>
                  <a:prstClr val="white"/>
                </a:solidFill>
                <a:latin typeface="Adventure" panose="02000503020000020003" pitchFamily="2" charset="0"/>
              </a:rPr>
              <a:t>Воспитание и просвещение</a:t>
            </a:r>
            <a:endParaRPr lang="ru-RU" sz="4000" b="1" dirty="0">
              <a:solidFill>
                <a:prstClr val="white"/>
              </a:solidFill>
              <a:latin typeface="Adventure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6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265" y="783593"/>
            <a:ext cx="103285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ЕДИНЫЕ ПОДХОДЫ К ОРГАНИЗАЦИИ МЕРОПРИЯТИЙ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 РАМКАХ ЛЕТНЕЙ ОЗДОРОВИТЕЛЬНОЙ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КАМПАНИИ 2022 ГОДА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265" y="2560596"/>
            <a:ext cx="49117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ВОСПИТАНИЯ 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8910" y="4372660"/>
            <a:ext cx="15806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совместная деятельность детей и взрослых</a:t>
            </a:r>
            <a:endParaRPr lang="ru-RU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4228" y="4479766"/>
            <a:ext cx="158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коллективное творческое дело</a:t>
            </a:r>
            <a:endParaRPr lang="ru-RU" sz="1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34866" y="4533267"/>
            <a:ext cx="16503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формирование личностных качеств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781619" y="4441772"/>
            <a:ext cx="158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приобретение нового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соц. опыта</a:t>
            </a:r>
            <a:endParaRPr lang="ru-RU" sz="1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53954" y="4590132"/>
            <a:ext cx="168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формирование коллектива</a:t>
            </a:r>
            <a:endParaRPr lang="ru-RU" sz="1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63265" y="3765061"/>
            <a:ext cx="3516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ПРОГРАММА ПОСТРОЕНА ПО МОДУЛЬНОМУ ПРИНЦИПУ: </a:t>
            </a:r>
            <a:endParaRPr lang="ru-RU" sz="14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1298" y="4369438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486616" y="4370227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059295" y="4369025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82369" y="4370227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760960" y="4369132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3" name="Прямоугольник 22"/>
          <p:cNvSpPr/>
          <p:nvPr/>
        </p:nvSpPr>
        <p:spPr>
          <a:xfrm>
            <a:off x="299986" y="5368708"/>
            <a:ext cx="10391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ПРОГРАММА ЯВЛЯЕТСЯ ЧАСТЬЮ НЕПРЕРЫВНОГО ВОСПИТАТЕЛЬНОГО ПРОЦЕССА </a:t>
            </a:r>
            <a:endParaRPr lang="ru-RU" sz="1800" b="1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0877" y="6468751"/>
            <a:ext cx="1580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РОДИНА</a:t>
            </a:r>
            <a:endParaRPr lang="ru-RU" sz="20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486195" y="6468751"/>
            <a:ext cx="1586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ТРУД</a:t>
            </a:r>
            <a:endParaRPr lang="ru-RU" sz="20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026833" y="6468751"/>
            <a:ext cx="1650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СЕМЬЯ</a:t>
            </a:r>
            <a:endParaRPr lang="ru-RU" sz="20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773586" y="6468751"/>
            <a:ext cx="1586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ДРУЖБА</a:t>
            </a:r>
            <a:endParaRPr lang="ru-RU" sz="20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133781" y="6516292"/>
            <a:ext cx="168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МИЛОСЕРДИЕ</a:t>
            </a:r>
            <a:endParaRPr lang="ru-RU" sz="1600" b="1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63265" y="6207111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478583" y="6207900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051262" y="6206698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174336" y="6207900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752927" y="6206805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" name="Овал 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4761" b="9613"/>
          <a:stretch/>
        </p:blipFill>
        <p:spPr>
          <a:xfrm>
            <a:off x="4792620" y="1783800"/>
            <a:ext cx="6407283" cy="2358664"/>
          </a:xfrm>
          <a:prstGeom prst="roundRect">
            <a:avLst>
              <a:gd name="adj" fmla="val 8586"/>
            </a:avLst>
          </a:prstGeom>
          <a:ln w="38100">
            <a:solidFill>
              <a:schemeClr val="bg1"/>
            </a:solidFill>
          </a:ln>
        </p:spPr>
      </p:pic>
      <p:sp>
        <p:nvSpPr>
          <p:cNvPr id="36" name="Прямоугольник 35"/>
          <p:cNvSpPr/>
          <p:nvPr/>
        </p:nvSpPr>
        <p:spPr>
          <a:xfrm>
            <a:off x="299986" y="5905618"/>
            <a:ext cx="104551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БАЗОВЫЕ ЦЕННОСТИ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11257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972" y="434423"/>
            <a:ext cx="4079622" cy="2718776"/>
          </a:xfrm>
          <a:prstGeom prst="roundRect">
            <a:avLst>
              <a:gd name="adj" fmla="val 7436"/>
            </a:avLst>
          </a:prstGeom>
          <a:ln w="38100">
            <a:solidFill>
              <a:schemeClr val="bg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86494" y="628881"/>
            <a:ext cx="426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ДНИ ЕДИНЫХ ДЕЙСТВИЙ</a:t>
            </a: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ВКЛЮЧЕНЫ В КАЛЕНДАРНЫЙ ПЛАН ВОСПИТАТЕЛЬНОЙ РАБОТЫ</a:t>
            </a:r>
            <a:endParaRPr lang="ru-RU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29883"/>
              </p:ext>
            </p:extLst>
          </p:nvPr>
        </p:nvGraphicFramePr>
        <p:xfrm>
          <a:off x="566006" y="2611551"/>
          <a:ext cx="4267201" cy="415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8317"/>
                <a:gridCol w="345792"/>
                <a:gridCol w="2623092"/>
              </a:tblGrid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защиты детей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6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русского языка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9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350 лет со дня рождения Петра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12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России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памяти и скорби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27 июня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молодежи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8 июля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семьи, любви и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верности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14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физкультурника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1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государственного флага Российской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Федерации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27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российского кино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1911413" y="2611551"/>
            <a:ext cx="0" cy="4419771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8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1849115" y="2726153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849115" y="3031051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849115" y="3457754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849115" y="3879592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849115" y="4200095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849115" y="4543370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49115" y="4993555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849115" y="5432241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849115" y="5977173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849115" y="6574626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6" y="67894"/>
            <a:ext cx="625642" cy="62564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02798" y="165271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6494" y="2357876"/>
            <a:ext cx="4133632" cy="4865335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609474" y="6771296"/>
            <a:ext cx="4946805" cy="644419"/>
          </a:xfrm>
          <a:prstGeom prst="roundRect">
            <a:avLst>
              <a:gd name="adj" fmla="val 185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7" name="Прямоугольник 6"/>
          <p:cNvSpPr/>
          <p:nvPr/>
        </p:nvSpPr>
        <p:spPr>
          <a:xfrm>
            <a:off x="3537568" y="6830004"/>
            <a:ext cx="5090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ПРОВОДЯТСЯ ПО ЕДИНЫМ ФЕДЕРАЛЬНЫМ МЕТОДИЧЕСКИМ РЕКОМЕНДАЦИЯМ И МАТЕРИАЛАМ</a:t>
            </a:r>
            <a:endParaRPr lang="ru-RU" sz="1400" b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38" y="5366269"/>
            <a:ext cx="2329312" cy="1552268"/>
          </a:xfrm>
          <a:prstGeom prst="roundRect">
            <a:avLst>
              <a:gd name="adj" fmla="val 13043"/>
            </a:avLst>
          </a:prstGeom>
          <a:ln w="38100">
            <a:solidFill>
              <a:schemeClr val="bg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40" y="3960055"/>
            <a:ext cx="3101710" cy="2066999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87" y="2571195"/>
            <a:ext cx="3447476" cy="2297743"/>
          </a:xfrm>
          <a:prstGeom prst="roundRect">
            <a:avLst>
              <a:gd name="adj" fmla="val 10611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720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8266" y="753473"/>
            <a:ext cx="924470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ЦЕРЕМОНИЯ ПОДЪЕМА ГОСУДАРСТВЕННОГО ФЛАГА РОССИЙСКОЙ ФЕДЕРАЦИИ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65350" y="2228878"/>
            <a:ext cx="5988726" cy="4717227"/>
            <a:chOff x="-6245467" y="722203"/>
            <a:chExt cx="5117943" cy="3667892"/>
          </a:xfrm>
        </p:grpSpPr>
        <p:cxnSp>
          <p:nvCxnSpPr>
            <p:cNvPr id="45" name="Прямая соединительная линия 44"/>
            <p:cNvCxnSpPr/>
            <p:nvPr/>
          </p:nvCxnSpPr>
          <p:spPr>
            <a:xfrm>
              <a:off x="-4682203" y="722203"/>
              <a:ext cx="0" cy="3667892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8000">
                    <a:schemeClr val="bg1"/>
                  </a:gs>
                  <a:gs pos="8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-6245467" y="828936"/>
              <a:ext cx="151787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5</a:t>
              </a: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 МИНУТ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46" name="Овал 45"/>
            <p:cNvSpPr/>
            <p:nvPr/>
          </p:nvSpPr>
          <p:spPr>
            <a:xfrm>
              <a:off x="-4744501" y="956982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4591602" y="722203"/>
              <a:ext cx="2986249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Лучший отряд выстраивается на костровой площади перед флагштоком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6245466" y="1470349"/>
              <a:ext cx="1517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2 МИНУТЫ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51" name="Овал 50"/>
            <p:cNvSpPr/>
            <p:nvPr/>
          </p:nvSpPr>
          <p:spPr>
            <a:xfrm>
              <a:off x="-4744501" y="161744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4591602" y="1408709"/>
              <a:ext cx="3464077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Командир отряда вызывает двух лучших обучающихся к флагштоку, для осуществления церемонии 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6245466" y="2349651"/>
              <a:ext cx="1517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1 МИНУТА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55" name="Овал 54"/>
            <p:cNvSpPr/>
            <p:nvPr/>
          </p:nvSpPr>
          <p:spPr>
            <a:xfrm>
              <a:off x="-4744501" y="249674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4591601" y="2167054"/>
              <a:ext cx="3464077" cy="76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Диктор объявляет о начале церемонии подъема государственного флага Российской Федерации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6245466" y="3053462"/>
              <a:ext cx="151787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ПОДЪЕМ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-4744501" y="3118010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4591603" y="2982677"/>
              <a:ext cx="2986249" cy="41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Трансляция гимна Российской Федерации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-6012286" y="3569959"/>
              <a:ext cx="128469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2 МИНУТЫ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ПОСЛЕ ПОДЪЕМА</a:t>
              </a:r>
            </a:p>
          </p:txBody>
        </p:sp>
        <p:sp>
          <p:nvSpPr>
            <p:cNvPr id="61" name="Овал 60"/>
            <p:cNvSpPr/>
            <p:nvPr/>
          </p:nvSpPr>
          <p:spPr>
            <a:xfrm>
              <a:off x="-4744501" y="378273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4591602" y="3549052"/>
              <a:ext cx="3450398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При завершении процедуры подъема флага транслируется актуальный выпуск радиогазеты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35" y="85482"/>
            <a:ext cx="625642" cy="62564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923077" y="18285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398787" y="8420166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8877" y="1784391"/>
            <a:ext cx="574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ЕЖЕДНЕВНЫЙ ФОРМАТ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48877" y="1651825"/>
            <a:ext cx="5746066" cy="5340658"/>
          </a:xfrm>
          <a:prstGeom prst="roundRect">
            <a:avLst>
              <a:gd name="adj" fmla="val 314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850102" y="6002377"/>
            <a:ext cx="4117882" cy="1291100"/>
          </a:xfrm>
          <a:prstGeom prst="roundRect">
            <a:avLst>
              <a:gd name="adj" fmla="val 185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" name="Прямоугольник 2"/>
          <p:cNvSpPr/>
          <p:nvPr/>
        </p:nvSpPr>
        <p:spPr>
          <a:xfrm>
            <a:off x="5960779" y="6517122"/>
            <a:ext cx="38896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ДНИ ПРОВЕДЕНИЯ ОТКРЫТИЯ И ЗАКРЫТИЯ СМЕНЫ</a:t>
            </a:r>
            <a:endParaRPr lang="ru-RU" sz="1100" b="1" dirty="0">
              <a:solidFill>
                <a:srgbClr val="07AFD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59120" y="6762588"/>
            <a:ext cx="24929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ГОСУДАРСТВЕННЫЕ ПРАЗДНИКИ </a:t>
            </a:r>
          </a:p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rgbClr val="07AFD3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50103" y="6077162"/>
            <a:ext cx="413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 smtClean="0">
                <a:solidFill>
                  <a:srgbClr val="07AFD3">
                    <a:alpha val="93000"/>
                  </a:srgbClr>
                </a:solidFill>
                <a:latin typeface="Century Gothic" panose="020B0502020202020204" pitchFamily="34" charset="0"/>
              </a:rPr>
              <a:t>ТОРЖЕСТВЕННЫЙ ФОРМАТ</a:t>
            </a:r>
          </a:p>
        </p:txBody>
      </p:sp>
      <p:sp>
        <p:nvSpPr>
          <p:cNvPr id="63" name="Овал 62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15"/>
          <a:stretch/>
        </p:blipFill>
        <p:spPr>
          <a:xfrm>
            <a:off x="6344084" y="1712662"/>
            <a:ext cx="3808430" cy="4198456"/>
          </a:xfrm>
          <a:prstGeom prst="roundRect">
            <a:avLst>
              <a:gd name="adj" fmla="val 7099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690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617" y="670204"/>
            <a:ext cx="8476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«СОДРУЖЕСТВО ОРЛЯТ РОССИИ» 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0616" y="4524342"/>
            <a:ext cx="2624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МУНИЦИПАЛЬНЫЙ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229658" y="3524504"/>
            <a:ext cx="999838" cy="99983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50616" y="1703313"/>
            <a:ext cx="53431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ДЛЯ ОБУЧАЮЩИХСЯ НАЧАЛЬНЫХ КЛАССОВ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ОТДЫХАЮЩИХ В ПРИШКОЛЬНЫХ ЛАГЕРЯХ</a:t>
            </a:r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216821" y="3678025"/>
            <a:ext cx="815298" cy="8152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263487" y="3894274"/>
            <a:ext cx="599049" cy="59904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712529" y="4524342"/>
            <a:ext cx="18047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36142" y="4524342"/>
            <a:ext cx="15868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ФЕДЕРАЛЬНЫЙ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0616" y="2767983"/>
            <a:ext cx="6856037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СМЕНЫ ЛЕТНЕГО ЛАГЕРЯ ПЛАНИРУЮТСЯ ДЛЯ ПРОВЕДЕНИЯ НА ТРЁХ УРОВНЯХ 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9082" y="5119810"/>
            <a:ext cx="1667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пришкольный лагерь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855740" y="5119810"/>
            <a:ext cx="1518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лагерь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949556" y="5119810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ВДЦ «Орлёнок»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88976" y="5647362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-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4 классы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631946" y="5648174"/>
            <a:ext cx="1965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 и 4 классы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Победители регионального отбора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07081" y="5646371"/>
            <a:ext cx="1777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4-е классы – победители конкурсного отбора дети 9-11 лет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0616" y="2749630"/>
            <a:ext cx="6856037" cy="3912404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4" name="Овал 3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761" y="2304204"/>
            <a:ext cx="3769670" cy="2515319"/>
          </a:xfrm>
          <a:prstGeom prst="roundRect">
            <a:avLst>
              <a:gd name="adj" fmla="val 9302"/>
            </a:avLst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Прямоугольник 34"/>
          <p:cNvSpPr/>
          <p:nvPr/>
        </p:nvSpPr>
        <p:spPr>
          <a:xfrm>
            <a:off x="714428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ИЮНЬ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780993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МАЙ - ИЮНЬ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868500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МАРТ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6442" y="4033634"/>
            <a:ext cx="3332826" cy="2221884"/>
          </a:xfrm>
          <a:prstGeom prst="roundRect">
            <a:avLst>
              <a:gd name="adj" fmla="val 9840"/>
            </a:avLst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32018" b="11925"/>
          <a:stretch/>
        </p:blipFill>
        <p:spPr>
          <a:xfrm>
            <a:off x="8369654" y="5583414"/>
            <a:ext cx="2443601" cy="1780774"/>
          </a:xfrm>
          <a:prstGeom prst="roundRect">
            <a:avLst>
              <a:gd name="adj" fmla="val 8319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52" y="806161"/>
            <a:ext cx="3562560" cy="194346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52145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>
            <a:off x="234189" y="1423573"/>
            <a:ext cx="9665183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ПРОЕКТ 1000 МАРШРУТОВ ШКОЛЬНОГО ПОЗНАВАТЕЛЬНОГО ТУРИЗМА</a:t>
            </a:r>
            <a:endParaRPr lang="en-US" sz="16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250617" y="931567"/>
            <a:ext cx="931047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3600" b="1" kern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ЗНАЮ И ЛЮБЛЮ СВОЮ СТРАНУ</a:t>
            </a:r>
            <a:endParaRPr lang="en-US" sz="3600" b="1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1851" y="2153235"/>
            <a:ext cx="2170454" cy="84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РАЗРАБОТАНЫ</a:t>
            </a:r>
          </a:p>
          <a:p>
            <a:pPr defTabSz="6756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000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1AEA70B-A450-B747-8356-22D1EBCC1A65}"/>
              </a:ext>
            </a:extLst>
          </p:cNvPr>
          <p:cNvSpPr txBox="1"/>
          <p:nvPr/>
        </p:nvSpPr>
        <p:spPr>
          <a:xfrm>
            <a:off x="1443834" y="4388729"/>
            <a:ext cx="25514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НАЧАЛЬНЫЕ КЛАССЫ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(1 день)</a:t>
            </a: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СРЕДНЯЯ ШКОЛА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(2-3 дня)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ru-RU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СТАРШАЯ 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ШКОЛА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(2-3 дня)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defTabSz="534558"/>
            <a:endParaRPr lang="ru-RU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defTabSz="534558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СТУДЕНТЫ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2-3 дня)</a:t>
            </a:r>
            <a:endParaRPr lang="ru-RU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51851" y="2894481"/>
            <a:ext cx="24124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cap="all" dirty="0">
                <a:solidFill>
                  <a:schemeClr val="bg1"/>
                </a:solidFill>
                <a:latin typeface="Century Gothic" panose="020B0502020202020204" pitchFamily="34" charset="0"/>
              </a:rPr>
              <a:t>маршрутов в </a:t>
            </a:r>
            <a:endParaRPr lang="ru-RU" sz="1100" cap="al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100" cap="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регионах России</a:t>
            </a:r>
            <a:endParaRPr lang="ru-RU" sz="105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390040" y="2217932"/>
            <a:ext cx="1117578" cy="111757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06759" y="3386230"/>
            <a:ext cx="34465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cap="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НЕ МЕНЕЕ 10 В КАЖДОМ СУБЪЕКТЕ РФ</a:t>
            </a:r>
            <a:endParaRPr lang="ru-RU" sz="1050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4189" y="1999090"/>
            <a:ext cx="3672115" cy="1774486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4189" y="4009193"/>
            <a:ext cx="3672115" cy="1368108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49148" y="4282614"/>
            <a:ext cx="1094686" cy="109468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28911" y="4038820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34558"/>
            <a:r>
              <a:rPr lang="ru-RU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0190" y="5607399"/>
            <a:ext cx="3672115" cy="1774486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8" name="Прямоугольник 27"/>
          <p:cNvSpPr/>
          <p:nvPr/>
        </p:nvSpPr>
        <p:spPr>
          <a:xfrm>
            <a:off x="250190" y="5666525"/>
            <a:ext cx="3672115" cy="37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4558"/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ФОРМЫ РЕАЛИЗАЦИИ</a:t>
            </a:r>
            <a:endParaRPr lang="ru-RU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51599" y="6046409"/>
            <a:ext cx="2354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поход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экскурсия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автобусный тур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иные формы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368549" y="6046409"/>
            <a:ext cx="1202451" cy="1202451"/>
          </a:xfrm>
          <a:prstGeom prst="rect">
            <a:avLst/>
          </a:prstGeom>
        </p:spPr>
      </p:pic>
      <p:sp>
        <p:nvSpPr>
          <p:cNvPr id="42" name="Скругленный прямоугольник 41"/>
          <p:cNvSpPr/>
          <p:nvPr/>
        </p:nvSpPr>
        <p:spPr>
          <a:xfrm>
            <a:off x="4085847" y="2220334"/>
            <a:ext cx="6363072" cy="1774486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CFF75EC-B5C0-471F-AAF2-E6CF4473432D}"/>
              </a:ext>
            </a:extLst>
          </p:cNvPr>
          <p:cNvSpPr txBox="1"/>
          <p:nvPr/>
        </p:nvSpPr>
        <p:spPr>
          <a:xfrm>
            <a:off x="4303081" y="2217625"/>
            <a:ext cx="35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800" b="1" dirty="0">
                <a:solidFill>
                  <a:srgbClr val="07AFD3"/>
                </a:solidFill>
                <a:latin typeface="Century Gothic" panose="020B0502020202020204" pitchFamily="34" charset="0"/>
              </a:rPr>
              <a:t>«ГЕОТУР»</a:t>
            </a:r>
            <a:endParaRPr lang="ru-RU" sz="1800" b="1" i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620398A-03E5-47B7-9DE3-FCE5E324BEB5}"/>
              </a:ext>
            </a:extLst>
          </p:cNvPr>
          <p:cNvSpPr txBox="1"/>
          <p:nvPr/>
        </p:nvSpPr>
        <p:spPr>
          <a:xfrm>
            <a:off x="4303081" y="2471091"/>
            <a:ext cx="613869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ТИП МАРШРУТА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 Познавательный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ВОЗРАСТНАЯ ГРУППА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средняя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школа,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ФОРМА: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поход.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ПРОДОЛЖИТЕЛЬНОСТЬ МАРШРУТА: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2 дня</a:t>
            </a:r>
          </a:p>
          <a:p>
            <a:pPr defTabSz="534558"/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ОСНОВНЫЕ МЕРОПРИЯТИЯ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1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. Изучение пород Карьера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Тайгинского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 месторождения. Пешая прогулка по эко-тропе «Штольни Слюдяной горы»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2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. Спуск в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Сугомакскую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 пещеру, подъем на гору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Сугомак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, посещение родника Марьины слезы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.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Picture 6" descr="О парке | Таганай">
            <a:extLst>
              <a:ext uri="{FF2B5EF4-FFF2-40B4-BE49-F238E27FC236}">
                <a16:creationId xmlns="" xmlns:a16="http://schemas.microsoft.com/office/drawing/2014/main" id="{02716452-A785-4D3C-94DF-D33AD733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960" y="1525224"/>
            <a:ext cx="2379816" cy="1571375"/>
          </a:xfrm>
          <a:prstGeom prst="roundRect">
            <a:avLst>
              <a:gd name="adj" fmla="val 13030"/>
            </a:avLst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Овал 44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092990" y="4822523"/>
            <a:ext cx="6363072" cy="2548200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CFF75EC-B5C0-471F-AAF2-E6CF4473432D}"/>
              </a:ext>
            </a:extLst>
          </p:cNvPr>
          <p:cNvSpPr txBox="1"/>
          <p:nvPr/>
        </p:nvSpPr>
        <p:spPr>
          <a:xfrm>
            <a:off x="4310224" y="4898449"/>
            <a:ext cx="35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8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«КРУИЗ ПО ВОЛГЕ»</a:t>
            </a:r>
            <a:endParaRPr lang="ru-RU" sz="1800" b="1" i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620398A-03E5-47B7-9DE3-FCE5E324BEB5}"/>
              </a:ext>
            </a:extLst>
          </p:cNvPr>
          <p:cNvSpPr txBox="1"/>
          <p:nvPr/>
        </p:nvSpPr>
        <p:spPr>
          <a:xfrm>
            <a:off x="4303082" y="5225943"/>
            <a:ext cx="6145838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ТИП МАРШРУТА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 Круизный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КАРТА МАРШРУТА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: </a:t>
            </a:r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Нижний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Новгород – г. Балахна – г. Городец – Нижний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Новгород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ВОЗРАСТНАЯ ГРУППА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средняя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школа,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ФОРМА: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круизное путешествие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ПРОДОЛЖИТЕЛЬНОСТЬ МАРШРУТА: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3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 дня</a:t>
            </a:r>
          </a:p>
          <a:p>
            <a:pPr defTabSz="534558"/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ОСНОВНЫЕ МЕРОПРИЯТИЯ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1.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Прибытие в Нижний Новгород. Экскурсия на горьковский автомобильный завод.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ансамбля Нижегородского кремля.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2.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Музея Кузьмы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Минина. Посещение Музея памяти Александра Невского. Посещение Музея «ГОРОДЕЦ НА ВОЛГЕ». </a:t>
            </a:r>
            <a:endParaRPr lang="ru-RU" sz="1050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3.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Экскурсия по кварталу до квартала трех святителей.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музеев                   М. Горького. Посещение музея А.Д. Сахарова. Прогулка на СПК «Валдай 45-Р.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85847" y="1864756"/>
            <a:ext cx="380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ЧЕЛЯБИНСКАЯ ОБЛАСТЬ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73176" y="4422413"/>
            <a:ext cx="380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НИЖЕГОРОДСКАЯ ОБЛАСТЬ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4" descr="СПК «Валдай 45Р» на ходовых испытаниях» в блоге «Фотофакты» - Сделано у нас">
            <a:extLst>
              <a:ext uri="{FF2B5EF4-FFF2-40B4-BE49-F238E27FC236}">
                <a16:creationId xmlns:a16="http://schemas.microsoft.com/office/drawing/2014/main" xmlns="" id="{4AC8AFF3-D759-400D-9E5E-4E6502D3A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8"/>
          <a:stretch/>
        </p:blipFill>
        <p:spPr bwMode="auto">
          <a:xfrm>
            <a:off x="7841254" y="4141653"/>
            <a:ext cx="2594779" cy="1363851"/>
          </a:xfrm>
          <a:prstGeom prst="roundRect">
            <a:avLst>
              <a:gd name="adj" fmla="val 10488"/>
            </a:avLst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1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616" y="883441"/>
            <a:ext cx="101457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ПРОВЕДЕНИЕ ЦИКЛА ПРОСВЕТИТЕЛЬСКИХ МЕРОПРИЯТИЙ «БЕСЕДА О ВАЖНОМ» 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0616" y="2058036"/>
            <a:ext cx="9653378" cy="5071184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7" name="Прямоугольник 16"/>
          <p:cNvSpPr/>
          <p:nvPr/>
        </p:nvSpPr>
        <p:spPr>
          <a:xfrm>
            <a:off x="250616" y="2256665"/>
            <a:ext cx="9285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ПОДГОТОВЛЕН И РАСПРОСТРАНЕН ПЕРЕЧЕНЬ МЕТОДИЧЕСКИХ 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РЕКОМЕНДАЦИЙ ПО СЛЕДУЮЩИМ ТЕМАТИКАМ:</a:t>
            </a:r>
            <a:endParaRPr lang="ru-RU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3887" y="3013012"/>
            <a:ext cx="9538992" cy="332398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«ИСТОРИЧЕСКАЯ ПРАВДА»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«ВЗРОСЛЫЙ РАЗГОВОР О МИРЕ»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«БРАТСТВО СЛАВЯНСКИХ НАРОДОВ»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«МОЯ СТРАНА»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«САНКЦИОННАЯ ВОЙНА»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«ГЕРОИ НАШЕГО ВРЕМЕНИ - НУРГМАГОМЕД ГАДЖИМАГОМЕДОВ И АЛЕКСЕЙ ПАНКРАТОВ»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«УРОКИ ИСТОРИИ ДОБРОВОЛЬЧЕСТВА»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«ГОСУДАРСТВЕННЫЕ ЦИФРОВЫЕ СИСТЕМЫ»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«ВСЕРОССИЙСКИЙ ДЕНЬ ТЕАТРА»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«САНКЦИИ»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«ДЕТСКАЯ И ПОДРОСТКОВАЯ ЛИТЕРАТУРА»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«ИСТОРИЯ КОСМОНАВТИКИ»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«КУЛЬТУРНОЕ НАСЛЕДИЕ»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«160-ЛЕТ СО ДНЯ РОЖДЕНИЯ П.А. СТОЛЫПИНА»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«О ВОЕННЫХ ВРАЧАХ»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«О ВОЕННЫХ КОРРЕСПОНДЕНТАХ»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«ДЕНЬ ПОБЕДЫ»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«АРКТИКА»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3571" y="6620526"/>
            <a:ext cx="9285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МАТЕРИАЛЫ СОДЕРЖАТ  ВИДЕОКОНТЕНТ И РЕКОМЕНДОВАННЫЙ СПИСОК ЛИТЕРАТУРЫ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94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406" y="1830149"/>
            <a:ext cx="4605144" cy="3255632"/>
          </a:xfrm>
          <a:prstGeom prst="roundRect">
            <a:avLst>
              <a:gd name="adj" fmla="val 8777"/>
            </a:avLst>
          </a:prstGeom>
          <a:ln w="3810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770641" y="5257480"/>
            <a:ext cx="3261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7</a:t>
            </a:r>
            <a:r>
              <a:rPr lang="ru-RU" sz="6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0 </a:t>
            </a:r>
            <a:r>
              <a:rPr lang="ru-RU" sz="48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тыс.</a:t>
            </a:r>
            <a:endParaRPr lang="ru-RU" sz="2800" b="1" dirty="0" smtClean="0">
              <a:solidFill>
                <a:schemeClr val="bg1">
                  <a:alpha val="93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28327" y="6140687"/>
            <a:ext cx="230500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ЧЕЛОВЕК ПРОШЕДШИХ ОБУЧЕНИЕ ПО ПРОГРАММЕ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708" y="2683551"/>
            <a:ext cx="5063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ОСНОВЫ ВОЖАТСКОЙ ДЕЯТЕЛЬНОСТИ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9115" y="5257480"/>
            <a:ext cx="28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33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33541" y="6140687"/>
            <a:ext cx="222200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ПЕДАГОГИЧЕСКИХ </a:t>
            </a:r>
          </a:p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ВУЗа ПАРТНЁРА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5707" y="850686"/>
            <a:ext cx="6736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ПОВЫШЕНИЯ КВАЛИФИКАЦИИ ВОЖАТЫХ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2347" y="6140687"/>
            <a:ext cx="170660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ФЕДЕРАЛЬНЫХ ДЕТСКИХ ЦЕНТРОВ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5707" y="2414949"/>
            <a:ext cx="354721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ОБРАЗОВАТЕЛЬНЫЙ МОДУЛЬ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948" y="5257480"/>
            <a:ext cx="28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4</a:t>
            </a:r>
            <a:endParaRPr lang="ru-RU" sz="6000" b="1" dirty="0" smtClean="0">
              <a:solidFill>
                <a:schemeClr val="bg1">
                  <a:alpha val="93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7236" y="4576187"/>
            <a:ext cx="6164218" cy="2326104"/>
          </a:xfrm>
          <a:prstGeom prst="roundRect">
            <a:avLst>
              <a:gd name="adj" fmla="val 1240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8" name="TextBox 17"/>
          <p:cNvSpPr txBox="1"/>
          <p:nvPr/>
        </p:nvSpPr>
        <p:spPr>
          <a:xfrm>
            <a:off x="921242" y="4647819"/>
            <a:ext cx="533256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РЕЗУЛЬТАТЫ РЕАЛИЗАЦИИ ПРОГРАММЫ</a:t>
            </a:r>
          </a:p>
          <a:p>
            <a:pPr algn="ctr">
              <a:lnSpc>
                <a:spcPct val="90000"/>
              </a:lnSpc>
            </a:pPr>
            <a:r>
              <a: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Июнь – октябрь 2021 г.</a:t>
            </a:r>
          </a:p>
        </p:txBody>
      </p:sp>
      <p:sp>
        <p:nvSpPr>
          <p:cNvPr id="25" name="Овал 24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486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</TotalTime>
  <Words>734</Words>
  <Application>Microsoft Office PowerPoint</Application>
  <PresentationFormat>Произвольный</PresentationFormat>
  <Paragraphs>197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Поляков Илья Сергеевич</dc:creator>
  <cp:lastModifiedBy>win</cp:lastModifiedBy>
  <cp:revision>67</cp:revision>
  <dcterms:created xsi:type="dcterms:W3CDTF">2022-03-29T07:07:34Z</dcterms:created>
  <dcterms:modified xsi:type="dcterms:W3CDTF">2022-04-29T02:58:15Z</dcterms:modified>
</cp:coreProperties>
</file>